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8" r:id="rId11"/>
    <p:sldId id="269" r:id="rId12"/>
    <p:sldId id="266" r:id="rId13"/>
    <p:sldId id="267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0" d="100"/>
          <a:sy n="80" d="100"/>
        </p:scale>
        <p:origin x="68" y="1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7B46C-1D9E-425B-989D-D0979D4DB726}" type="datetimeFigureOut">
              <a:rPr lang="en-US" smtClean="0"/>
              <a:t>4/12/2017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23AF7-26B9-4073-A594-53C753B798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52444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7B46C-1D9E-425B-989D-D0979D4DB726}" type="datetimeFigureOut">
              <a:rPr lang="en-US" smtClean="0"/>
              <a:t>4/12/2017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23AF7-26B9-4073-A594-53C753B798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19652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7B46C-1D9E-425B-989D-D0979D4DB726}" type="datetimeFigureOut">
              <a:rPr lang="en-US" smtClean="0"/>
              <a:t>4/12/2017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23AF7-26B9-4073-A594-53C753B798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50500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7B46C-1D9E-425B-989D-D0979D4DB726}" type="datetimeFigureOut">
              <a:rPr lang="en-US" smtClean="0"/>
              <a:t>4/12/2017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23AF7-26B9-4073-A594-53C753B798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75938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7B46C-1D9E-425B-989D-D0979D4DB726}" type="datetimeFigureOut">
              <a:rPr lang="en-US" smtClean="0"/>
              <a:t>4/12/2017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23AF7-26B9-4073-A594-53C753B798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36109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7B46C-1D9E-425B-989D-D0979D4DB726}" type="datetimeFigureOut">
              <a:rPr lang="en-US" smtClean="0"/>
              <a:t>4/12/2017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23AF7-26B9-4073-A594-53C753B798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62451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7B46C-1D9E-425B-989D-D0979D4DB726}" type="datetimeFigureOut">
              <a:rPr lang="en-US" smtClean="0"/>
              <a:t>4/12/2017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23AF7-26B9-4073-A594-53C753B798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03550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7B46C-1D9E-425B-989D-D0979D4DB726}" type="datetimeFigureOut">
              <a:rPr lang="en-US" smtClean="0"/>
              <a:t>4/12/2017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23AF7-26B9-4073-A594-53C753B798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23137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7B46C-1D9E-425B-989D-D0979D4DB726}" type="datetimeFigureOut">
              <a:rPr lang="en-US" smtClean="0"/>
              <a:t>4/12/2017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23AF7-26B9-4073-A594-53C753B798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82436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7B46C-1D9E-425B-989D-D0979D4DB726}" type="datetimeFigureOut">
              <a:rPr lang="en-US" smtClean="0"/>
              <a:t>4/12/2017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23AF7-26B9-4073-A594-53C753B798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23790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7B46C-1D9E-425B-989D-D0979D4DB726}" type="datetimeFigureOut">
              <a:rPr lang="en-US" smtClean="0"/>
              <a:t>4/12/2017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23AF7-26B9-4073-A594-53C753B798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9810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07B46C-1D9E-425B-989D-D0979D4DB726}" type="datetimeFigureOut">
              <a:rPr lang="en-US" smtClean="0"/>
              <a:t>4/12/2017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323AF7-26B9-4073-A594-53C753B798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91438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CS 115 Lecture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400" dirty="0" smtClean="0"/>
              <a:t>2-D Lists</a:t>
            </a:r>
          </a:p>
          <a:p>
            <a:r>
              <a:rPr lang="en-US" sz="4400" dirty="0" smtClean="0"/>
              <a:t>Taken from notes by Dr. Neil Moore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2842707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Tables with “rough edges”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previous slides assumed that each row of a table was the same length,  “5 rows by 3 columns”.  This IS the way 2-d lists are formed in other languages.  </a:t>
            </a:r>
          </a:p>
          <a:p>
            <a:r>
              <a:rPr lang="en-US" dirty="0" smtClean="0"/>
              <a:t>But in Python they don’t have to be!  Each row can have a different length if you want it to.  They all start numbering at the zeroth column, as usual, but one row could be 5 elements, one row could be one element, one could be 20!</a:t>
            </a:r>
          </a:p>
          <a:p>
            <a:r>
              <a:rPr lang="en-US" dirty="0" smtClean="0"/>
              <a:t>This is easily handled by the code that was shown on the previous slide, either version (whether you need the subscripts or you don’t)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41585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 be careful!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It is easy to assume that a 2-d list is square (same number of rows and columns)</a:t>
            </a:r>
          </a:p>
          <a:p>
            <a:pPr lvl="1"/>
            <a:r>
              <a:rPr lang="en-US" dirty="0" smtClean="0"/>
              <a:t>for </a:t>
            </a:r>
            <a:r>
              <a:rPr lang="en-US" dirty="0" err="1" smtClean="0"/>
              <a:t>i</a:t>
            </a:r>
            <a:r>
              <a:rPr lang="en-US" dirty="0" smtClean="0"/>
              <a:t> in range(len(table)):</a:t>
            </a:r>
          </a:p>
          <a:p>
            <a:pPr marL="457200" lvl="1" indent="0">
              <a:buNone/>
            </a:pPr>
            <a:r>
              <a:rPr lang="en-US" dirty="0" smtClean="0"/>
              <a:t>	for j in range(len(table)):  # NOTE: this is different from the previous slides</a:t>
            </a:r>
          </a:p>
          <a:p>
            <a:pPr marL="457200" lvl="1" indent="0">
              <a:buNone/>
            </a:pPr>
            <a:r>
              <a:rPr lang="en-US" dirty="0"/>
              <a:t> </a:t>
            </a:r>
            <a:r>
              <a:rPr lang="en-US" dirty="0" smtClean="0"/>
              <a:t>            print(table[</a:t>
            </a:r>
            <a:r>
              <a:rPr lang="en-US" dirty="0" err="1" smtClean="0"/>
              <a:t>i</a:t>
            </a:r>
            <a:r>
              <a:rPr lang="en-US" dirty="0" smtClean="0"/>
              <a:t>][j])</a:t>
            </a:r>
          </a:p>
          <a:p>
            <a:r>
              <a:rPr lang="en-US" dirty="0" smtClean="0"/>
              <a:t>This code would work as long as it was a square table!</a:t>
            </a:r>
          </a:p>
          <a:p>
            <a:r>
              <a:rPr lang="en-US" dirty="0" smtClean="0"/>
              <a:t>If you assumed that all rows were the same length,</a:t>
            </a:r>
          </a:p>
          <a:p>
            <a:pPr lvl="1"/>
            <a:r>
              <a:rPr lang="en-US" dirty="0" smtClean="0"/>
              <a:t>for </a:t>
            </a:r>
            <a:r>
              <a:rPr lang="en-US" dirty="0" err="1" smtClean="0"/>
              <a:t>i</a:t>
            </a:r>
            <a:r>
              <a:rPr lang="en-US" dirty="0" smtClean="0"/>
              <a:t> in range(len(table)):</a:t>
            </a:r>
          </a:p>
          <a:p>
            <a:pPr marL="457200" lvl="1" indent="0">
              <a:buNone/>
            </a:pPr>
            <a:r>
              <a:rPr lang="en-US" dirty="0"/>
              <a:t>	</a:t>
            </a:r>
            <a:r>
              <a:rPr lang="en-US" dirty="0" smtClean="0"/>
              <a:t>for j in range(len(table[0])):  # NOTE: this is different from above!</a:t>
            </a:r>
          </a:p>
          <a:p>
            <a:pPr marL="457200" lvl="1" indent="0">
              <a:buNone/>
            </a:pPr>
            <a:r>
              <a:rPr lang="en-US" dirty="0"/>
              <a:t>	</a:t>
            </a:r>
            <a:r>
              <a:rPr lang="en-US" dirty="0" smtClean="0"/>
              <a:t>	print(table[</a:t>
            </a:r>
            <a:r>
              <a:rPr lang="en-US" dirty="0" err="1" smtClean="0"/>
              <a:t>i</a:t>
            </a:r>
            <a:r>
              <a:rPr lang="en-US" dirty="0" smtClean="0"/>
              <a:t>][j])</a:t>
            </a:r>
          </a:p>
          <a:p>
            <a:r>
              <a:rPr lang="en-US" dirty="0" smtClean="0"/>
              <a:t>This code would work as long as the assumption is true!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575560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Changing a 2D list element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>
                <a:cs typeface="Courier New" panose="02070309020205020404" pitchFamily="49" charset="0"/>
              </a:rPr>
              <a:t>If </a:t>
            </a:r>
            <a:r>
              <a:rPr lang="en-US" dirty="0">
                <a:cs typeface="Courier New" panose="02070309020205020404" pitchFamily="49" charset="0"/>
              </a:rPr>
              <a:t>you need to </a:t>
            </a:r>
            <a:r>
              <a:rPr lang="en-US" b="1" dirty="0">
                <a:cs typeface="Courier New" panose="02070309020205020404" pitchFamily="49" charset="0"/>
              </a:rPr>
              <a:t>change</a:t>
            </a:r>
            <a:r>
              <a:rPr lang="en-US" dirty="0">
                <a:cs typeface="Courier New" panose="02070309020205020404" pitchFamily="49" charset="0"/>
              </a:rPr>
              <a:t> an element, you need its subscripts</a:t>
            </a:r>
            <a:r>
              <a:rPr lang="en-US" dirty="0" smtClean="0">
                <a:cs typeface="Courier New" panose="02070309020205020404" pitchFamily="49" charset="0"/>
              </a:rPr>
              <a:t>!</a:t>
            </a:r>
          </a:p>
          <a:p>
            <a:r>
              <a:rPr lang="en-US" dirty="0" smtClean="0">
                <a:cs typeface="Courier New" panose="02070309020205020404" pitchFamily="49" charset="0"/>
              </a:rPr>
              <a:t>Suppose you just wanted to set all elements of an existing table to 0</a:t>
            </a:r>
            <a:endParaRPr lang="en-US" dirty="0"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 smtClean="0"/>
              <a:t>	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for r in table:  # r is a list that is one row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for el in r:    # el is one element in the row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         el = 0</a:t>
            </a:r>
          </a:p>
          <a:p>
            <a:r>
              <a:rPr lang="en-US" dirty="0" smtClean="0"/>
              <a:t>Does NOT accomplish what you want to do!  It just sets a temporary variable el to zero, over and over!</a:t>
            </a:r>
          </a:p>
          <a:p>
            <a:r>
              <a:rPr lang="en-US" dirty="0" smtClean="0"/>
              <a:t>What you </a:t>
            </a:r>
            <a:r>
              <a:rPr lang="en-US" b="1" dirty="0" smtClean="0"/>
              <a:t>need</a:t>
            </a:r>
            <a:r>
              <a:rPr lang="en-US" dirty="0" smtClean="0"/>
              <a:t> is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for i in range(len(table)):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for j in range(len(table[i])):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	table[i][j] = 0</a:t>
            </a:r>
          </a:p>
          <a:p>
            <a:pPr marL="0" indent="0">
              <a:buNone/>
            </a:pPr>
            <a:r>
              <a:rPr lang="en-US" dirty="0" smtClean="0"/>
              <a:t>This refers to the actual table element! And is what you want!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7530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large example: tic-tac-toe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We’ll use a 2D list to represent a tic-tac-toe board.</a:t>
            </a:r>
          </a:p>
          <a:p>
            <a:r>
              <a:rPr lang="en-US" dirty="0" smtClean="0"/>
              <a:t>Each element in the list will be “X”, “O” or a space</a:t>
            </a:r>
          </a:p>
          <a:p>
            <a:r>
              <a:rPr lang="en-US" dirty="0" smtClean="0"/>
              <a:t>Use loops to print the board and to check whether someone won</a:t>
            </a:r>
          </a:p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tictactoe.py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3565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Nested loops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Notice that in program </a:t>
            </a:r>
            <a:r>
              <a:rPr lang="en-US" dirty="0"/>
              <a:t>2</a:t>
            </a:r>
            <a:r>
              <a:rPr lang="en-US" dirty="0" smtClean="0"/>
              <a:t> you had essentially a loop inside another loop: the main function had a loop that played the whole game, and outside the loop it had another loop, for playing multiple games.</a:t>
            </a:r>
          </a:p>
          <a:p>
            <a:r>
              <a:rPr lang="en-US" dirty="0" smtClean="0"/>
              <a:t>This is called a </a:t>
            </a:r>
            <a:r>
              <a:rPr lang="en-US" b="1" dirty="0" smtClean="0"/>
              <a:t>nested</a:t>
            </a:r>
            <a:r>
              <a:rPr lang="en-US" dirty="0" smtClean="0"/>
              <a:t> loop.</a:t>
            </a:r>
          </a:p>
          <a:p>
            <a:r>
              <a:rPr lang="en-US" dirty="0" smtClean="0"/>
              <a:t>Which of the two loops iterates more times?</a:t>
            </a:r>
          </a:p>
          <a:p>
            <a:pPr lvl="1"/>
            <a:r>
              <a:rPr lang="en-US" dirty="0" smtClean="0"/>
              <a:t>the inner loop</a:t>
            </a:r>
          </a:p>
          <a:p>
            <a:r>
              <a:rPr lang="en-US" dirty="0" smtClean="0"/>
              <a:t>Once the inner loop finishes (game finishes), go to the next iteration of the outer loop (play another game).</a:t>
            </a:r>
          </a:p>
          <a:p>
            <a:r>
              <a:rPr lang="en-US" dirty="0" smtClean="0"/>
              <a:t>What if something should need to happen before/after each round?</a:t>
            </a:r>
          </a:p>
          <a:p>
            <a:pPr lvl="1"/>
            <a:r>
              <a:rPr lang="en-US" dirty="0" smtClean="0"/>
              <a:t>Put it inside the outer loop but not in the inner loop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069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Counting iterations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Let’s use nested loops to print out a multiplication table.</a:t>
            </a:r>
          </a:p>
          <a:p>
            <a:pPr lvl="1"/>
            <a:r>
              <a:rPr lang="en-US" smtClean="0"/>
              <a:t>mult-table.py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7811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Counting iterations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How any times did we print a number?</a:t>
            </a:r>
          </a:p>
          <a:p>
            <a:pPr lvl="1"/>
            <a:r>
              <a:rPr lang="en-US" dirty="0" smtClean="0"/>
              <a:t>10 times in the first iteration</a:t>
            </a:r>
          </a:p>
          <a:p>
            <a:pPr lvl="1"/>
            <a:r>
              <a:rPr lang="en-US" dirty="0" smtClean="0"/>
              <a:t>10 times in the second iteration</a:t>
            </a:r>
          </a:p>
          <a:p>
            <a:pPr lvl="1"/>
            <a:r>
              <a:rPr lang="en-US" dirty="0" smtClean="0"/>
              <a:t>And so on…</a:t>
            </a:r>
          </a:p>
          <a:p>
            <a:pPr lvl="1"/>
            <a:r>
              <a:rPr lang="en-US" dirty="0" smtClean="0"/>
              <a:t>10 x 10 = 100 times altogether</a:t>
            </a:r>
          </a:p>
          <a:p>
            <a:r>
              <a:rPr lang="en-US" dirty="0" smtClean="0"/>
              <a:t>When the inner loop’s sequence is the same each time:</a:t>
            </a:r>
          </a:p>
          <a:p>
            <a:pPr lvl="1"/>
            <a:r>
              <a:rPr lang="en-US" dirty="0" smtClean="0"/>
              <a:t>Total iterations = outer iterations x inner iterations</a:t>
            </a:r>
          </a:p>
          <a:p>
            <a:pPr lvl="1"/>
            <a:r>
              <a:rPr lang="en-US" dirty="0" smtClean="0"/>
              <a:t>If the inner loop doesn’t execute the same number of times each time, add up all the inner iterations to find the total</a:t>
            </a:r>
          </a:p>
          <a:p>
            <a:pPr lvl="1"/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for i in range(5):</a:t>
            </a:r>
          </a:p>
          <a:p>
            <a:pPr marL="457200" lvl="1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for j in range(i): # note, this is an “i“ not a 1</a:t>
            </a:r>
          </a:p>
          <a:p>
            <a:pPr marL="457200" lvl="1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print(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i,j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lvl="1"/>
            <a:r>
              <a:rPr lang="en-US" dirty="0" smtClean="0"/>
              <a:t>How many times does the print execute?  0 + 1 + 2 + 3 + 4 = 10 times 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043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Two-dimensional lists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Nested loops are particularly useful when we have nested lists</a:t>
            </a:r>
          </a:p>
          <a:p>
            <a:r>
              <a:rPr lang="en-US" dirty="0" smtClean="0"/>
              <a:t>That is, a list that contains other lists.</a:t>
            </a:r>
          </a:p>
          <a:p>
            <a:pPr lvl="1"/>
            <a:r>
              <a:rPr lang="en-US" dirty="0" smtClean="0"/>
              <a:t>That is also called a </a:t>
            </a:r>
            <a:r>
              <a:rPr lang="en-US" b="1" dirty="0" smtClean="0"/>
              <a:t>two-dimensional list</a:t>
            </a:r>
            <a:endParaRPr lang="en-US" dirty="0" smtClean="0"/>
          </a:p>
          <a:p>
            <a:r>
              <a:rPr lang="en-US" dirty="0" smtClean="0"/>
              <a:t>Why would we use a 2D list?</a:t>
            </a:r>
          </a:p>
          <a:p>
            <a:pPr lvl="1"/>
            <a:r>
              <a:rPr lang="en-US" dirty="0" smtClean="0"/>
              <a:t>For storing a table of data</a:t>
            </a:r>
          </a:p>
          <a:p>
            <a:pPr lvl="2"/>
            <a:r>
              <a:rPr lang="en-US" dirty="0" smtClean="0"/>
              <a:t>Anything you would put in a spreadsheet</a:t>
            </a:r>
          </a:p>
          <a:p>
            <a:pPr lvl="2"/>
            <a:r>
              <a:rPr lang="en-US" dirty="0" smtClean="0"/>
              <a:t>Weather forecasts: row = city, column = days, data in cells = temperatures</a:t>
            </a:r>
          </a:p>
          <a:p>
            <a:pPr lvl="2"/>
            <a:r>
              <a:rPr lang="en-US" dirty="0" smtClean="0"/>
              <a:t>Grade book:  row = student, column = assignment, data in cells = grade</a:t>
            </a:r>
          </a:p>
          <a:p>
            <a:pPr lvl="1"/>
            <a:r>
              <a:rPr lang="en-US" dirty="0" smtClean="0"/>
              <a:t>Or a game board</a:t>
            </a:r>
          </a:p>
          <a:p>
            <a:pPr lvl="2"/>
            <a:r>
              <a:rPr lang="en-US" dirty="0" smtClean="0"/>
              <a:t>For example, an 8x8 chess board</a:t>
            </a:r>
          </a:p>
          <a:p>
            <a:pPr lvl="2"/>
            <a:r>
              <a:rPr lang="en-US" dirty="0" smtClean="0"/>
              <a:t>Make a list of 8 rows</a:t>
            </a:r>
          </a:p>
          <a:p>
            <a:pPr lvl="2"/>
            <a:r>
              <a:rPr lang="en-US" dirty="0" smtClean="0"/>
              <a:t>Each row is a list of 8 squares</a:t>
            </a:r>
          </a:p>
          <a:p>
            <a:pPr lvl="1"/>
            <a:r>
              <a:rPr lang="en-US" dirty="0" smtClean="0"/>
              <a:t>Matrices</a:t>
            </a:r>
          </a:p>
          <a:p>
            <a:pPr lvl="2"/>
            <a:r>
              <a:rPr lang="en-US" dirty="0" smtClean="0"/>
              <a:t>Very useful for representing pixels in a graphics window</a:t>
            </a:r>
          </a:p>
          <a:p>
            <a:pPr lvl="2"/>
            <a:r>
              <a:rPr lang="en-US" dirty="0" smtClean="0"/>
              <a:t>Used all the time for “big data”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9679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Row-major order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In this class we’ll look at a 2-D list as “row-major” order.</a:t>
            </a:r>
          </a:p>
          <a:p>
            <a:r>
              <a:rPr lang="en-US" dirty="0" smtClean="0"/>
              <a:t>That means that the rows are the horizontal elements of the table, and they are numbered from 0 at the first row, increasing down to the bottom row</a:t>
            </a:r>
          </a:p>
          <a:p>
            <a:r>
              <a:rPr lang="en-US" dirty="0" smtClean="0"/>
              <a:t>And columns are the vertical components of the table.  Each column is numbered from 0 at the left end, increasing as you move to the right.</a:t>
            </a:r>
          </a:p>
          <a:p>
            <a:r>
              <a:rPr lang="en-US" dirty="0" smtClean="0"/>
              <a:t>When you refer to a single element of a 2-D list, the row is given first, then the column  “matrix[3][2]” is in the 4</a:t>
            </a:r>
            <a:r>
              <a:rPr lang="en-US" baseline="30000" dirty="0" smtClean="0"/>
              <a:t>th</a:t>
            </a:r>
            <a:r>
              <a:rPr lang="en-US" dirty="0" smtClean="0"/>
              <a:t> row and 3</a:t>
            </a:r>
            <a:r>
              <a:rPr lang="en-US" baseline="30000" dirty="0" smtClean="0"/>
              <a:t>rd</a:t>
            </a:r>
            <a:r>
              <a:rPr lang="en-US" dirty="0" smtClean="0"/>
              <a:t> column </a:t>
            </a:r>
          </a:p>
          <a:p>
            <a:r>
              <a:rPr lang="en-US" dirty="0" smtClean="0"/>
              <a:t>Typically you put the row on the outer loop and the column on the inner loop to process each element of the 2-D list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8373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Creating 2D lists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 smtClean="0"/>
              <a:t>There are (at least) two ways to make a 2D list</a:t>
            </a:r>
          </a:p>
          <a:p>
            <a:r>
              <a:rPr lang="en-US" dirty="0" smtClean="0"/>
              <a:t>Hard code it </a:t>
            </a:r>
          </a:p>
          <a:p>
            <a:pPr marL="0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table = [ [ 1, 2, 3 ], [ 4, 5, 6 ], [ 7, 8, 9 ]]</a:t>
            </a:r>
          </a:p>
          <a:p>
            <a:pPr lvl="1"/>
            <a:r>
              <a:rPr lang="en-US" dirty="0" smtClean="0">
                <a:cs typeface="Courier New" panose="02070309020205020404" pitchFamily="49" charset="0"/>
              </a:rPr>
              <a:t>Row 0 is [ 1, 2, 3 ], etc.</a:t>
            </a:r>
          </a:p>
          <a:p>
            <a:r>
              <a:rPr lang="en-US" dirty="0" smtClean="0">
                <a:cs typeface="Courier New" panose="02070309020205020404" pitchFamily="49" charset="0"/>
              </a:rPr>
              <a:t>Or build it a row at a time  - this method is MUCH more flexible!!</a:t>
            </a:r>
          </a:p>
          <a:p>
            <a:r>
              <a:rPr lang="en-US" dirty="0" smtClean="0">
                <a:cs typeface="Courier New" panose="02070309020205020404" pitchFamily="49" charset="0"/>
              </a:rPr>
              <a:t>First, create an empty list to hold the rows,   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table = [ ]</a:t>
            </a:r>
          </a:p>
          <a:p>
            <a:r>
              <a:rPr lang="en-US" dirty="0" smtClean="0">
                <a:cs typeface="Courier New" panose="02070309020205020404" pitchFamily="49" charset="0"/>
              </a:rPr>
              <a:t>Then create the row lists and append them to the outer list</a:t>
            </a:r>
          </a:p>
          <a:p>
            <a:pPr marL="0" indent="0">
              <a:buNone/>
            </a:pPr>
            <a:r>
              <a:rPr lang="en-US" dirty="0">
                <a:cs typeface="Courier New" panose="02070309020205020404" pitchFamily="49" charset="0"/>
              </a:rPr>
              <a:t>	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for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rownum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in range(5): # 5 rows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row = [0 ] * 3  # 3 columns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table.append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(row)</a:t>
            </a:r>
          </a:p>
          <a:p>
            <a:r>
              <a:rPr lang="en-US" dirty="0" smtClean="0">
                <a:cs typeface="Courier New" panose="02070309020205020404" pitchFamily="49" charset="0"/>
              </a:rPr>
              <a:t>Why not just say this? 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table = [ [ 0, 0, 0 ] ] * 5</a:t>
            </a:r>
          </a:p>
          <a:p>
            <a:pPr lvl="1"/>
            <a:r>
              <a:rPr lang="en-US" dirty="0" smtClean="0">
                <a:cs typeface="Courier New" panose="02070309020205020404" pitchFamily="49" charset="0"/>
              </a:rPr>
              <a:t>That makes all the rows aliases of each other!  You really only have ONE row, not 5!!</a:t>
            </a:r>
            <a:endParaRPr lang="en-US" dirty="0"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526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Accessing 2D lists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 smtClean="0"/>
              <a:t>Suppose you have a list with 5 rows and 3 columns, called table.</a:t>
            </a:r>
          </a:p>
          <a:p>
            <a:r>
              <a:rPr lang="en-US" dirty="0" smtClean="0"/>
              <a:t>How do we access the element in the second row, first column?</a:t>
            </a:r>
            <a:endParaRPr lang="en-US" dirty="0"/>
          </a:p>
          <a:p>
            <a:r>
              <a:rPr lang="en-US" dirty="0" smtClean="0"/>
              <a:t>Take it a step at a time (for explanation, not necessary every time):</a:t>
            </a:r>
          </a:p>
          <a:p>
            <a:pPr lvl="1"/>
            <a:r>
              <a:rPr lang="en-US" dirty="0" smtClean="0"/>
              <a:t>How do you access the second row?     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row = table[1]</a:t>
            </a:r>
          </a:p>
          <a:p>
            <a:pPr lvl="1"/>
            <a:r>
              <a:rPr lang="en-US" dirty="0" smtClean="0"/>
              <a:t>What type is the second row?</a:t>
            </a:r>
            <a:r>
              <a:rPr lang="en-US" dirty="0"/>
              <a:t> </a:t>
            </a:r>
            <a:r>
              <a:rPr lang="en-US" dirty="0" smtClean="0"/>
              <a:t> a ONE D list</a:t>
            </a:r>
          </a:p>
          <a:p>
            <a:pPr lvl="1"/>
            <a:r>
              <a:rPr lang="en-US" dirty="0" smtClean="0"/>
              <a:t>So now to get to the first column in the second row,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element = row[0]</a:t>
            </a:r>
          </a:p>
          <a:p>
            <a:pPr lvl="1"/>
            <a:r>
              <a:rPr lang="en-US" dirty="0" smtClean="0"/>
              <a:t>Or, to put it together as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element = table[1][0]</a:t>
            </a:r>
          </a:p>
          <a:p>
            <a:r>
              <a:rPr lang="en-US" dirty="0" smtClean="0">
                <a:cs typeface="Courier New" panose="02070309020205020404" pitchFamily="49" charset="0"/>
              </a:rPr>
              <a:t>Summary:  to access an element in a 2D list, use 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list2D[row][column]</a:t>
            </a:r>
          </a:p>
          <a:p>
            <a:r>
              <a:rPr lang="en-US" dirty="0" smtClean="0">
                <a:cs typeface="Courier New" panose="02070309020205020404" pitchFamily="49" charset="0"/>
              </a:rPr>
              <a:t>This is a variable name just like x.  It can be assigned to, printed, compared to another variable or constant, used in calculations, etc.</a:t>
            </a:r>
          </a:p>
        </p:txBody>
      </p:sp>
    </p:spTree>
    <p:extLst>
      <p:ext uri="{BB962C8B-B14F-4D97-AF65-F5344CB8AC3E}">
        <p14:creationId xmlns:p14="http://schemas.microsoft.com/office/powerpoint/2010/main" val="1501907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Traversing a 2D list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To iterate over the contents of a 2D list, we need a nested loop</a:t>
            </a:r>
          </a:p>
          <a:p>
            <a:pPr lvl="1"/>
            <a:r>
              <a:rPr lang="en-US" dirty="0" smtClean="0"/>
              <a:t>Outer loop: for each row</a:t>
            </a:r>
          </a:p>
          <a:p>
            <a:pPr lvl="1"/>
            <a:r>
              <a:rPr lang="en-US" dirty="0" smtClean="0"/>
              <a:t>Inner loop: for each column in that row</a:t>
            </a:r>
          </a:p>
          <a:p>
            <a:r>
              <a:rPr lang="en-US" dirty="0" smtClean="0"/>
              <a:t>If we only need the elements, not the subscripts:</a:t>
            </a:r>
          </a:p>
          <a:p>
            <a:pPr marL="457200" lvl="1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for row in table:  # row is a 1D list</a:t>
            </a:r>
          </a:p>
          <a:p>
            <a:pPr marL="457200" lvl="1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for element in row:</a:t>
            </a:r>
          </a:p>
          <a:p>
            <a:pPr marL="457200" lvl="1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  process the element</a:t>
            </a:r>
          </a:p>
          <a:p>
            <a:r>
              <a:rPr lang="en-US" dirty="0" smtClean="0"/>
              <a:t>If we DO need subscripts, use ranges instead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for </a:t>
            </a:r>
            <a:r>
              <a:rPr lang="en-US" sz="22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rowno</a:t>
            </a:r>
            <a:r>
              <a:rPr lang="en-US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in range(len(table)):   # len = number of rows</a:t>
            </a:r>
          </a:p>
          <a:p>
            <a:pPr marL="0" indent="0">
              <a:buNone/>
            </a:pPr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	 </a:t>
            </a:r>
            <a:r>
              <a:rPr lang="en-US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for colon in range(len(table[</a:t>
            </a:r>
            <a:r>
              <a:rPr lang="en-US" sz="22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rowno</a:t>
            </a:r>
            <a:r>
              <a:rPr lang="en-US" sz="2200" smtClean="0">
                <a:latin typeface="Courier New" panose="02070309020205020404" pitchFamily="49" charset="0"/>
                <a:cs typeface="Courier New" panose="02070309020205020404" pitchFamily="49" charset="0"/>
              </a:rPr>
              <a:t>])): </a:t>
            </a:r>
            <a:r>
              <a:rPr lang="en-US" sz="2200" smtClean="0">
                <a:latin typeface="Courier New" panose="02070309020205020404" pitchFamily="49" charset="0"/>
                <a:cs typeface="Courier New" panose="02070309020205020404" pitchFamily="49" charset="0"/>
              </a:rPr>
              <a:t>#len </a:t>
            </a:r>
            <a:r>
              <a:rPr lang="en-US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of one row</a:t>
            </a:r>
          </a:p>
          <a:p>
            <a:pPr marL="0" indent="0">
              <a:buNone/>
            </a:pPr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	process element in position [</a:t>
            </a:r>
            <a:r>
              <a:rPr lang="en-US" sz="22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rowno</a:t>
            </a:r>
            <a:r>
              <a:rPr lang="en-US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][</a:t>
            </a:r>
            <a:r>
              <a:rPr lang="en-US" sz="22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colno</a:t>
            </a:r>
            <a:r>
              <a:rPr lang="en-US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]</a:t>
            </a:r>
          </a:p>
        </p:txBody>
      </p:sp>
    </p:spTree>
    <p:extLst>
      <p:ext uri="{BB962C8B-B14F-4D97-AF65-F5344CB8AC3E}">
        <p14:creationId xmlns:p14="http://schemas.microsoft.com/office/powerpoint/2010/main" val="3216203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</TotalTime>
  <Words>988</Words>
  <Application>Microsoft Office PowerPoint</Application>
  <PresentationFormat>Widescreen</PresentationFormat>
  <Paragraphs>117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Calibri</vt:lpstr>
      <vt:lpstr>Calibri Light</vt:lpstr>
      <vt:lpstr>Courier New</vt:lpstr>
      <vt:lpstr>Office Theme</vt:lpstr>
      <vt:lpstr>CS 115 Lecture</vt:lpstr>
      <vt:lpstr>Nested loops</vt:lpstr>
      <vt:lpstr>Counting iterations</vt:lpstr>
      <vt:lpstr>Counting iterations</vt:lpstr>
      <vt:lpstr>Two-dimensional lists</vt:lpstr>
      <vt:lpstr>Row-major order</vt:lpstr>
      <vt:lpstr>Creating 2D lists</vt:lpstr>
      <vt:lpstr>Accessing 2D lists</vt:lpstr>
      <vt:lpstr>Traversing a 2D list</vt:lpstr>
      <vt:lpstr>Tables with “rough edges”</vt:lpstr>
      <vt:lpstr>So be careful!</vt:lpstr>
      <vt:lpstr>Changing a 2D list element</vt:lpstr>
      <vt:lpstr>A large example: tic-tac-toe</vt:lpstr>
    </vt:vector>
  </TitlesOfParts>
  <Company>University of Kentucky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 115 Lecture 17</dc:title>
  <dc:creator>Debby</dc:creator>
  <cp:lastModifiedBy>Debby</cp:lastModifiedBy>
  <cp:revision>16</cp:revision>
  <dcterms:created xsi:type="dcterms:W3CDTF">2016-04-13T20:28:20Z</dcterms:created>
  <dcterms:modified xsi:type="dcterms:W3CDTF">2017-04-12T20:09:01Z</dcterms:modified>
</cp:coreProperties>
</file>